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4630400" cy="8229600"/>
  <p:notesSz cx="8229600" cy="14630400"/>
  <p:embeddedFontLst>
    <p:embeddedFont>
      <p:font typeface="Prata" pitchFamily="2" charset="77"/>
      <p:regular r:id="rId22"/>
    </p:embeddedFont>
    <p:embeddedFont>
      <p:font typeface="Raleway" pitchFamily="2" charset="77"/>
      <p:regular r:id="rId23"/>
      <p:bold r:id="rId2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/>
    <p:restoredTop sz="94610"/>
  </p:normalViewPr>
  <p:slideViewPr>
    <p:cSldViewPr snapToGrid="0" snapToObjects="1">
      <p:cViewPr varScale="1">
        <p:scale>
          <a:sx n="84" d="100"/>
          <a:sy n="84" d="100"/>
        </p:scale>
        <p:origin x="102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16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9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9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9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9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svg"/><Relationship Id="rId18" Type="http://schemas.openxmlformats.org/officeDocument/2006/relationships/image" Target="../media/image3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sv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10" Type="http://schemas.openxmlformats.org/officeDocument/2006/relationships/image" Target="../media/image3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56830" y="1455658"/>
            <a:ext cx="92037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FORMATION ANALYSTE VIDÉO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2256830" y="225516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MODULE 1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2256830" y="3054668"/>
            <a:ext cx="96971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– FONDAMENTAUX TACTIQUES 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2256830" y="3854172"/>
            <a:ext cx="76779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&amp; RÔLE PROFESSIONNEL</a:t>
            </a:r>
            <a:endParaRPr lang="en-US" sz="4450" dirty="0"/>
          </a:p>
        </p:txBody>
      </p:sp>
      <p:sp>
        <p:nvSpPr>
          <p:cNvPr id="7" name="Text 4"/>
          <p:cNvSpPr/>
          <p:nvPr/>
        </p:nvSpPr>
        <p:spPr>
          <a:xfrm>
            <a:off x="2256830" y="4903113"/>
            <a:ext cx="1157978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Durée : 8 semaines (2 mois)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2256830" y="5611773"/>
            <a:ext cx="1157978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Format : 100% en ligne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256830" y="6320433"/>
            <a:ext cx="1157978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Validation : QCM (40 questions) + Travail pratique</a:t>
            </a:r>
            <a:endParaRPr lang="en-US" sz="2200" dirty="0"/>
          </a:p>
        </p:txBody>
      </p:sp>
      <p:pic>
        <p:nvPicPr>
          <p:cNvPr id="13" name="Image 12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7BC9D4EB-AFD0-F8AD-A58E-3B07E0238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17283"/>
            <a:ext cx="861536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EEE27D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3" name="Text 1"/>
          <p:cNvSpPr/>
          <p:nvPr/>
        </p:nvSpPr>
        <p:spPr>
          <a:xfrm>
            <a:off x="937498" y="1192887"/>
            <a:ext cx="57411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MOIS 1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1768673" y="1124903"/>
            <a:ext cx="1215033" cy="426244"/>
          </a:xfrm>
          <a:prstGeom prst="roundRect">
            <a:avLst>
              <a:gd name="adj" fmla="val 6386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1904762" y="1192887"/>
            <a:ext cx="94285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SEMAINE 4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793790" y="1649492"/>
            <a:ext cx="114750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Systèmes dynamiques &amp; football moderne</a:t>
            </a:r>
            <a:endParaRPr lang="en-US" sz="4450" dirty="0"/>
          </a:p>
        </p:txBody>
      </p:sp>
      <p:sp>
        <p:nvSpPr>
          <p:cNvPr id="7" name="Text 5"/>
          <p:cNvSpPr/>
          <p:nvPr/>
        </p:nvSpPr>
        <p:spPr>
          <a:xfrm>
            <a:off x="793790" y="24489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Contenu :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3143488"/>
            <a:ext cx="13042821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Différence entre système et animation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Transformations en phase offensive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Défense à 3 en possession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Rôle moderne des latéraux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Occupation rationnelle des espaces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5530334"/>
            <a:ext cx="13042821" cy="963811"/>
          </a:xfrm>
          <a:prstGeom prst="roundRect">
            <a:avLst>
              <a:gd name="adj" fmla="val 3530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5874425"/>
            <a:ext cx="283488" cy="226814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530906" y="5813822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Exemple de bascule tactique :</a:t>
            </a:r>
            <a:r>
              <a:rPr lang="en-US" sz="17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4-3-3 → 3-2-5 en phase offensive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93790" y="674929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Compétence développée 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750" dirty="0">
                <a:solidFill>
                  <a:srgbClr val="7EC8E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Lecture évolutive des systèmes.</a:t>
            </a:r>
            <a:endParaRPr lang="en-US" sz="1750" dirty="0"/>
          </a:p>
        </p:txBody>
      </p:sp>
      <p:pic>
        <p:nvPicPr>
          <p:cNvPr id="14" name="Image 13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4C9576DE-3605-9572-EEE1-CDFE5FE8F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33921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DÉROULÉ 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4451390" y="2138720"/>
            <a:ext cx="71394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SEMAINE PAR SEMAINE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4451390" y="3187660"/>
            <a:ext cx="93852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451390" y="3890724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7EC8E3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MOIS 2</a:t>
            </a:r>
            <a:endParaRPr lang="en-US" sz="6150" dirty="0"/>
          </a:p>
        </p:txBody>
      </p:sp>
      <p:sp>
        <p:nvSpPr>
          <p:cNvPr id="7" name="Text 4"/>
          <p:cNvSpPr/>
          <p:nvPr/>
        </p:nvSpPr>
        <p:spPr>
          <a:xfrm>
            <a:off x="4451390" y="5209103"/>
            <a:ext cx="93852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451390" y="5912168"/>
            <a:ext cx="9049464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LES 4 PHASES DU JEU</a:t>
            </a:r>
            <a:endParaRPr lang="en-US" sz="6150" dirty="0"/>
          </a:p>
        </p:txBody>
      </p:sp>
      <p:pic>
        <p:nvPicPr>
          <p:cNvPr id="10" name="Image 9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53F9C692-A4A2-B0CA-1600-08B6C3B5F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370886"/>
            <a:ext cx="878443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EEE27D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3" name="Text 1"/>
          <p:cNvSpPr/>
          <p:nvPr/>
        </p:nvSpPr>
        <p:spPr>
          <a:xfrm>
            <a:off x="937498" y="1446490"/>
            <a:ext cx="59102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MOIS 2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1785580" y="1378506"/>
            <a:ext cx="1214795" cy="426244"/>
          </a:xfrm>
          <a:prstGeom prst="roundRect">
            <a:avLst>
              <a:gd name="adj" fmla="val 6386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1921669" y="1446490"/>
            <a:ext cx="9426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SEMAINE 5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793790" y="190309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Animation Offensive</a:t>
            </a:r>
            <a:endParaRPr lang="en-US" sz="4450" dirty="0"/>
          </a:p>
        </p:txBody>
      </p:sp>
      <p:sp>
        <p:nvSpPr>
          <p:cNvPr id="7" name="Text 5"/>
          <p:cNvSpPr/>
          <p:nvPr/>
        </p:nvSpPr>
        <p:spPr>
          <a:xfrm>
            <a:off x="793790" y="31788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Contenu :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3759994"/>
            <a:ext cx="6244709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Construction basse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Circuits préférentiels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Jeu entre les lignes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Occupation des espaces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3178850"/>
            <a:ext cx="34940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Principes fondamentaux :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7599521" y="3788331"/>
            <a:ext cx="3008948" cy="807958"/>
          </a:xfrm>
          <a:prstGeom prst="roundRect">
            <a:avLst>
              <a:gd name="adj" fmla="val 4211"/>
            </a:avLst>
          </a:prstGeom>
          <a:solidFill>
            <a:srgbClr val="E8F4F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1" name="Text 9"/>
          <p:cNvSpPr/>
          <p:nvPr/>
        </p:nvSpPr>
        <p:spPr>
          <a:xfrm>
            <a:off x="7826335" y="4015145"/>
            <a:ext cx="25553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Largeur</a:t>
            </a:r>
            <a:endParaRPr lang="en-US" sz="2200" dirty="0"/>
          </a:p>
        </p:txBody>
      </p:sp>
      <p:sp>
        <p:nvSpPr>
          <p:cNvPr id="12" name="Shape 10"/>
          <p:cNvSpPr/>
          <p:nvPr/>
        </p:nvSpPr>
        <p:spPr>
          <a:xfrm>
            <a:off x="10835283" y="3788331"/>
            <a:ext cx="3008948" cy="807958"/>
          </a:xfrm>
          <a:prstGeom prst="roundRect">
            <a:avLst>
              <a:gd name="adj" fmla="val 4211"/>
            </a:avLst>
          </a:prstGeom>
          <a:solidFill>
            <a:srgbClr val="E8F4F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3" name="Text 11"/>
          <p:cNvSpPr/>
          <p:nvPr/>
        </p:nvSpPr>
        <p:spPr>
          <a:xfrm>
            <a:off x="11062097" y="4015145"/>
            <a:ext cx="25553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Profondeur</a:t>
            </a:r>
            <a:endParaRPr lang="en-US" sz="2200" dirty="0"/>
          </a:p>
        </p:txBody>
      </p:sp>
      <p:sp>
        <p:nvSpPr>
          <p:cNvPr id="14" name="Shape 12"/>
          <p:cNvSpPr/>
          <p:nvPr/>
        </p:nvSpPr>
        <p:spPr>
          <a:xfrm>
            <a:off x="7599521" y="4823103"/>
            <a:ext cx="3008948" cy="1162288"/>
          </a:xfrm>
          <a:prstGeom prst="roundRect">
            <a:avLst>
              <a:gd name="adj" fmla="val 2927"/>
            </a:avLst>
          </a:prstGeom>
          <a:solidFill>
            <a:srgbClr val="E8F4F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5" name="Text 13"/>
          <p:cNvSpPr/>
          <p:nvPr/>
        </p:nvSpPr>
        <p:spPr>
          <a:xfrm>
            <a:off x="7826335" y="5049917"/>
            <a:ext cx="255531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Supériorité numérique</a:t>
            </a:r>
            <a:endParaRPr lang="en-US" sz="2200" dirty="0"/>
          </a:p>
        </p:txBody>
      </p:sp>
      <p:sp>
        <p:nvSpPr>
          <p:cNvPr id="16" name="Shape 14"/>
          <p:cNvSpPr/>
          <p:nvPr/>
        </p:nvSpPr>
        <p:spPr>
          <a:xfrm>
            <a:off x="10835283" y="4823103"/>
            <a:ext cx="3008948" cy="1162288"/>
          </a:xfrm>
          <a:prstGeom prst="roundRect">
            <a:avLst>
              <a:gd name="adj" fmla="val 2927"/>
            </a:avLst>
          </a:prstGeom>
          <a:solidFill>
            <a:srgbClr val="E8F4F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7" name="Text 15"/>
          <p:cNvSpPr/>
          <p:nvPr/>
        </p:nvSpPr>
        <p:spPr>
          <a:xfrm>
            <a:off x="11062097" y="5049917"/>
            <a:ext cx="25553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Mobilité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93790" y="649569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Compétence développée :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750" dirty="0">
                <a:solidFill>
                  <a:srgbClr val="7EC8E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Lecture des intentions offensives.</a:t>
            </a:r>
            <a:endParaRPr lang="en-US" sz="1750" dirty="0"/>
          </a:p>
        </p:txBody>
      </p:sp>
      <p:pic>
        <p:nvPicPr>
          <p:cNvPr id="20" name="Image 19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5B7DE28D-09F4-EFB1-7E8F-B4A261251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07827"/>
            <a:ext cx="835104" cy="413147"/>
          </a:xfrm>
          <a:prstGeom prst="roundRect">
            <a:avLst>
              <a:gd name="adj" fmla="val 6259"/>
            </a:avLst>
          </a:prstGeom>
          <a:noFill/>
          <a:ln w="7620">
            <a:solidFill>
              <a:srgbClr val="EEE27D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3" name="Text 1"/>
          <p:cNvSpPr/>
          <p:nvPr/>
        </p:nvSpPr>
        <p:spPr>
          <a:xfrm>
            <a:off x="930592" y="779978"/>
            <a:ext cx="561499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MOIS 2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1736527" y="715447"/>
            <a:ext cx="1163955" cy="397907"/>
          </a:xfrm>
          <a:prstGeom prst="roundRect">
            <a:avLst>
              <a:gd name="adj" fmla="val 6499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1865709" y="779978"/>
            <a:ext cx="905589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SEMAINE 6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793790" y="1202769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Transition Offensive</a:t>
            </a:r>
            <a:endParaRPr lang="en-US" sz="4200" dirty="0"/>
          </a:p>
        </p:txBody>
      </p:sp>
      <p:sp>
        <p:nvSpPr>
          <p:cNvPr id="7" name="Text 5"/>
          <p:cNvSpPr/>
          <p:nvPr/>
        </p:nvSpPr>
        <p:spPr>
          <a:xfrm>
            <a:off x="793790" y="1957983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Contenu :</a:t>
            </a:r>
            <a:endParaRPr lang="en-US" sz="21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01635"/>
            <a:ext cx="6521410" cy="861893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009174" y="3668197"/>
            <a:ext cx="293358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Zones de récupération</a:t>
            </a:r>
            <a:endParaRPr lang="en-US" sz="21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601635"/>
            <a:ext cx="6521410" cy="86189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30584" y="3668197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Projection rapide</a:t>
            </a:r>
            <a:endParaRPr lang="en-US" sz="21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220170"/>
            <a:ext cx="6521410" cy="86189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09174" y="5286732"/>
            <a:ext cx="275070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Déséquilibre adverse</a:t>
            </a:r>
            <a:endParaRPr lang="en-US" sz="21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220170"/>
            <a:ext cx="6521410" cy="861893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530584" y="5286732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Types de finition</a:t>
            </a:r>
            <a:endParaRPr lang="en-US" sz="2100" dirty="0"/>
          </a:p>
        </p:txBody>
      </p:sp>
      <p:sp>
        <p:nvSpPr>
          <p:cNvPr id="16" name="Shape 10"/>
          <p:cNvSpPr/>
          <p:nvPr/>
        </p:nvSpPr>
        <p:spPr>
          <a:xfrm>
            <a:off x="793790" y="6068973"/>
            <a:ext cx="13042821" cy="886420"/>
          </a:xfrm>
          <a:prstGeom prst="roundRect">
            <a:avLst>
              <a:gd name="adj" fmla="val 3646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174" y="6393537"/>
            <a:ext cx="269319" cy="215384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493877" y="6327458"/>
            <a:ext cx="1212734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Concept clé :</a:t>
            </a:r>
            <a:r>
              <a:rPr lang="en-US" sz="16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Transition efficace </a:t>
            </a:r>
            <a:r>
              <a:rPr lang="en-US" sz="1650" b="1" dirty="0">
                <a:solidFill>
                  <a:srgbClr val="7EC8E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&lt; 8 secondes</a:t>
            </a:r>
            <a:endParaRPr lang="en-US" sz="1650" dirty="0"/>
          </a:p>
        </p:txBody>
      </p:sp>
      <p:sp>
        <p:nvSpPr>
          <p:cNvPr id="19" name="Text 12"/>
          <p:cNvSpPr/>
          <p:nvPr/>
        </p:nvSpPr>
        <p:spPr>
          <a:xfrm>
            <a:off x="793790" y="7185660"/>
            <a:ext cx="13042821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Compétence développée :</a:t>
            </a:r>
            <a:r>
              <a:rPr lang="en-US" sz="16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650" dirty="0">
                <a:solidFill>
                  <a:srgbClr val="7EC8E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Identifier les moments à fort potentiel.</a:t>
            </a:r>
            <a:endParaRPr lang="en-US" sz="1650" dirty="0"/>
          </a:p>
        </p:txBody>
      </p:sp>
      <p:pic>
        <p:nvPicPr>
          <p:cNvPr id="21" name="Image 20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8EE50577-E835-8996-88D7-B2DCBA1ED7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396603"/>
            <a:ext cx="878443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EEE27D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3" name="Text 1"/>
          <p:cNvSpPr/>
          <p:nvPr/>
        </p:nvSpPr>
        <p:spPr>
          <a:xfrm>
            <a:off x="937498" y="1472208"/>
            <a:ext cx="59102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MOIS 2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1785580" y="1404223"/>
            <a:ext cx="1213009" cy="426244"/>
          </a:xfrm>
          <a:prstGeom prst="roundRect">
            <a:avLst>
              <a:gd name="adj" fmla="val 6386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1921669" y="1472208"/>
            <a:ext cx="94083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SEMAINE 7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793790" y="1928813"/>
            <a:ext cx="56924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Animation Défensive</a:t>
            </a:r>
            <a:endParaRPr lang="en-US" sz="4450" dirty="0"/>
          </a:p>
        </p:txBody>
      </p:sp>
      <p:sp>
        <p:nvSpPr>
          <p:cNvPr id="7" name="Text 5"/>
          <p:cNvSpPr/>
          <p:nvPr/>
        </p:nvSpPr>
        <p:spPr>
          <a:xfrm>
            <a:off x="793790" y="27283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Contenu :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3422809"/>
            <a:ext cx="13042821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Bloc bas / médian / haut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Pressing organisé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Marquage zonal vs individuel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Protection de l'axe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630436" y="5367457"/>
            <a:ext cx="6571417" cy="1465540"/>
          </a:xfrm>
          <a:prstGeom prst="roundRect">
            <a:avLst>
              <a:gd name="adj" fmla="val 2322"/>
            </a:avLst>
          </a:prstGeom>
          <a:solidFill>
            <a:srgbClr val="1B1C1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0" name="Text 8"/>
          <p:cNvSpPr/>
          <p:nvPr/>
        </p:nvSpPr>
        <p:spPr>
          <a:xfrm>
            <a:off x="857250" y="55942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4E883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Indicateur étudié :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857250" y="6175415"/>
            <a:ext cx="6117788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70C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PPDA = Passes adverses / Actions défensives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12" name="Text 10"/>
          <p:cNvSpPr/>
          <p:nvPr/>
        </p:nvSpPr>
        <p:spPr>
          <a:xfrm>
            <a:off x="7599521" y="5594271"/>
            <a:ext cx="35110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Compétence développée :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599521" y="6175415"/>
            <a:ext cx="624470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70C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Lecture défensive collective.</a:t>
            </a:r>
            <a:endParaRPr lang="en-US" sz="2200" dirty="0">
              <a:solidFill>
                <a:srgbClr val="0070C0"/>
              </a:solidFill>
            </a:endParaRPr>
          </a:p>
        </p:txBody>
      </p:sp>
      <p:pic>
        <p:nvPicPr>
          <p:cNvPr id="15" name="Image 14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1CAE78A4-7A3C-1DE0-D307-622D5C3C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98778" y="548997"/>
            <a:ext cx="508992" cy="223599"/>
          </a:xfrm>
          <a:prstGeom prst="roundRect">
            <a:avLst>
              <a:gd name="adj" fmla="val 6965"/>
            </a:avLst>
          </a:prstGeom>
          <a:noFill/>
          <a:ln w="7620">
            <a:solidFill>
              <a:srgbClr val="EEE27D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3" name="Text 1"/>
          <p:cNvSpPr/>
          <p:nvPr/>
        </p:nvSpPr>
        <p:spPr>
          <a:xfrm>
            <a:off x="784265" y="595551"/>
            <a:ext cx="338018" cy="130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800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MOIS 2</a:t>
            </a:r>
            <a:endParaRPr lang="en-US" sz="800" dirty="0"/>
          </a:p>
        </p:txBody>
      </p:sp>
      <p:sp>
        <p:nvSpPr>
          <p:cNvPr id="4" name="Shape 2"/>
          <p:cNvSpPr/>
          <p:nvPr/>
        </p:nvSpPr>
        <p:spPr>
          <a:xfrm>
            <a:off x="1272659" y="556617"/>
            <a:ext cx="699849" cy="208359"/>
          </a:xfrm>
          <a:prstGeom prst="roundRect">
            <a:avLst>
              <a:gd name="adj" fmla="val 7474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1350526" y="595551"/>
            <a:ext cx="544116" cy="130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SEMAINE 8</a:t>
            </a:r>
            <a:endParaRPr lang="en-US" sz="800" dirty="0"/>
          </a:p>
        </p:txBody>
      </p:sp>
      <p:sp>
        <p:nvSpPr>
          <p:cNvPr id="6" name="Text 4"/>
          <p:cNvSpPr/>
          <p:nvPr/>
        </p:nvSpPr>
        <p:spPr>
          <a:xfrm>
            <a:off x="698778" y="802243"/>
            <a:ext cx="7296745" cy="405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Transition Défensive &amp; Méthodologie d'analyse</a:t>
            </a:r>
            <a:endParaRPr lang="en-US" sz="2550" dirty="0"/>
          </a:p>
        </p:txBody>
      </p:sp>
      <p:sp>
        <p:nvSpPr>
          <p:cNvPr id="7" name="Text 5"/>
          <p:cNvSpPr/>
          <p:nvPr/>
        </p:nvSpPr>
        <p:spPr>
          <a:xfrm>
            <a:off x="698778" y="1237417"/>
            <a:ext cx="1622227" cy="202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Contenu :</a:t>
            </a:r>
            <a:endParaRPr lang="en-US" sz="1250" dirty="0"/>
          </a:p>
        </p:txBody>
      </p:sp>
      <p:sp>
        <p:nvSpPr>
          <p:cNvPr id="8" name="Shape 6"/>
          <p:cNvSpPr/>
          <p:nvPr/>
        </p:nvSpPr>
        <p:spPr>
          <a:xfrm>
            <a:off x="698778" y="1551503"/>
            <a:ext cx="6579275" cy="826532"/>
          </a:xfrm>
          <a:prstGeom prst="roundRect">
            <a:avLst>
              <a:gd name="adj" fmla="val 2355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9" name="Shape 7"/>
          <p:cNvSpPr/>
          <p:nvPr/>
        </p:nvSpPr>
        <p:spPr>
          <a:xfrm>
            <a:off x="714018" y="1566743"/>
            <a:ext cx="6548795" cy="389334"/>
          </a:xfrm>
          <a:prstGeom prst="roundRect">
            <a:avLst>
              <a:gd name="adj" fmla="val 30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1082" y="1664018"/>
            <a:ext cx="194667" cy="194667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43796" y="2030254"/>
            <a:ext cx="1622227" cy="202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Contre-pressing</a:t>
            </a:r>
            <a:endParaRPr lang="en-US" sz="1250" dirty="0"/>
          </a:p>
        </p:txBody>
      </p:sp>
      <p:sp>
        <p:nvSpPr>
          <p:cNvPr id="12" name="Shape 9"/>
          <p:cNvSpPr/>
          <p:nvPr/>
        </p:nvSpPr>
        <p:spPr>
          <a:xfrm>
            <a:off x="7352228" y="1551503"/>
            <a:ext cx="6579394" cy="826532"/>
          </a:xfrm>
          <a:prstGeom prst="roundRect">
            <a:avLst>
              <a:gd name="adj" fmla="val 2355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3" name="Shape 10"/>
          <p:cNvSpPr/>
          <p:nvPr/>
        </p:nvSpPr>
        <p:spPr>
          <a:xfrm>
            <a:off x="7367468" y="1566743"/>
            <a:ext cx="6548914" cy="389334"/>
          </a:xfrm>
          <a:prstGeom prst="roundRect">
            <a:avLst>
              <a:gd name="adj" fmla="val 30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4532" y="1664018"/>
            <a:ext cx="194667" cy="194667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7497247" y="2030254"/>
            <a:ext cx="1622227" cy="202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Repli défensif</a:t>
            </a:r>
            <a:endParaRPr lang="en-US" sz="1250" dirty="0"/>
          </a:p>
        </p:txBody>
      </p:sp>
      <p:sp>
        <p:nvSpPr>
          <p:cNvPr id="16" name="Shape 12"/>
          <p:cNvSpPr/>
          <p:nvPr/>
        </p:nvSpPr>
        <p:spPr>
          <a:xfrm>
            <a:off x="698778" y="2452211"/>
            <a:ext cx="6579275" cy="826532"/>
          </a:xfrm>
          <a:prstGeom prst="roundRect">
            <a:avLst>
              <a:gd name="adj" fmla="val 2355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7" name="Shape 13"/>
          <p:cNvSpPr/>
          <p:nvPr/>
        </p:nvSpPr>
        <p:spPr>
          <a:xfrm>
            <a:off x="714018" y="2467451"/>
            <a:ext cx="6548795" cy="389334"/>
          </a:xfrm>
          <a:prstGeom prst="roundRect">
            <a:avLst>
              <a:gd name="adj" fmla="val 30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1082" y="2564725"/>
            <a:ext cx="194667" cy="194667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843796" y="2930962"/>
            <a:ext cx="1622227" cy="202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Fermeture de l'axe</a:t>
            </a:r>
            <a:endParaRPr lang="en-US" sz="1250" dirty="0"/>
          </a:p>
        </p:txBody>
      </p:sp>
      <p:sp>
        <p:nvSpPr>
          <p:cNvPr id="20" name="Shape 15"/>
          <p:cNvSpPr/>
          <p:nvPr/>
        </p:nvSpPr>
        <p:spPr>
          <a:xfrm>
            <a:off x="7352228" y="2452211"/>
            <a:ext cx="6579394" cy="826532"/>
          </a:xfrm>
          <a:prstGeom prst="roundRect">
            <a:avLst>
              <a:gd name="adj" fmla="val 2355"/>
            </a:avLst>
          </a:prstGeom>
          <a:solidFill>
            <a:srgbClr val="1B1C1D"/>
          </a:solidFill>
          <a:ln w="1524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21" name="Shape 16"/>
          <p:cNvSpPr/>
          <p:nvPr/>
        </p:nvSpPr>
        <p:spPr>
          <a:xfrm>
            <a:off x="7367468" y="2467451"/>
            <a:ext cx="6548914" cy="389334"/>
          </a:xfrm>
          <a:prstGeom prst="roundRect">
            <a:avLst>
              <a:gd name="adj" fmla="val 303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44532" y="2564725"/>
            <a:ext cx="194667" cy="194667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497247" y="2930962"/>
            <a:ext cx="1851898" cy="202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Organisation post-perte</a:t>
            </a:r>
            <a:endParaRPr lang="en-US" sz="1250" dirty="0"/>
          </a:p>
        </p:txBody>
      </p:sp>
      <p:sp>
        <p:nvSpPr>
          <p:cNvPr id="24" name="Text 18"/>
          <p:cNvSpPr/>
          <p:nvPr/>
        </p:nvSpPr>
        <p:spPr>
          <a:xfrm>
            <a:off x="698778" y="3390067"/>
            <a:ext cx="1632942" cy="202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Méthodologie finale :</a:t>
            </a:r>
            <a:endParaRPr lang="en-US" sz="1250" dirty="0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3096" y="3704153"/>
            <a:ext cx="7004209" cy="3748564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7048563" y="4058816"/>
            <a:ext cx="1935266" cy="241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Observation</a:t>
            </a:r>
            <a:endParaRPr lang="en-US" sz="1500" dirty="0"/>
          </a:p>
        </p:txBody>
      </p:sp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97002" y="4098059"/>
            <a:ext cx="172023" cy="172023"/>
          </a:xfrm>
          <a:prstGeom prst="rect">
            <a:avLst/>
          </a:prstGeom>
        </p:spPr>
      </p:pic>
      <p:sp>
        <p:nvSpPr>
          <p:cNvPr id="28" name="Text 20"/>
          <p:cNvSpPr/>
          <p:nvPr/>
        </p:nvSpPr>
        <p:spPr>
          <a:xfrm>
            <a:off x="7048563" y="4746911"/>
            <a:ext cx="1935266" cy="241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Classification</a:t>
            </a:r>
            <a:endParaRPr lang="en-US" sz="1500" dirty="0"/>
          </a:p>
        </p:txBody>
      </p:sp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97002" y="4786153"/>
            <a:ext cx="172023" cy="172024"/>
          </a:xfrm>
          <a:prstGeom prst="rect">
            <a:avLst/>
          </a:prstGeom>
        </p:spPr>
      </p:pic>
      <p:sp>
        <p:nvSpPr>
          <p:cNvPr id="30" name="Text 21"/>
          <p:cNvSpPr/>
          <p:nvPr/>
        </p:nvSpPr>
        <p:spPr>
          <a:xfrm>
            <a:off x="7048563" y="5435005"/>
            <a:ext cx="1935266" cy="241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Interprétation</a:t>
            </a:r>
            <a:endParaRPr lang="en-US" sz="1500" dirty="0"/>
          </a:p>
        </p:txBody>
      </p:sp>
      <p:pic>
        <p:nvPicPr>
          <p:cNvPr id="31" name="Image 7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97002" y="5474248"/>
            <a:ext cx="172023" cy="172023"/>
          </a:xfrm>
          <a:prstGeom prst="rect">
            <a:avLst/>
          </a:prstGeom>
        </p:spPr>
      </p:pic>
      <p:sp>
        <p:nvSpPr>
          <p:cNvPr id="32" name="Text 22"/>
          <p:cNvSpPr/>
          <p:nvPr/>
        </p:nvSpPr>
        <p:spPr>
          <a:xfrm>
            <a:off x="698778" y="7536180"/>
            <a:ext cx="13232844" cy="163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Compétence développée :</a:t>
            </a:r>
            <a:r>
              <a:rPr lang="en-US" sz="10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000" dirty="0">
                <a:solidFill>
                  <a:srgbClr val="7EC8E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Structurer son analyse.</a:t>
            </a:r>
            <a:endParaRPr lang="en-US" sz="1000" dirty="0"/>
          </a:p>
        </p:txBody>
      </p:sp>
      <p:pic>
        <p:nvPicPr>
          <p:cNvPr id="34" name="Image 33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440CA1AC-395B-1A09-C191-4FA2E13E2C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9495" y="565309"/>
            <a:ext cx="819507" cy="215860"/>
          </a:xfrm>
          <a:prstGeom prst="roundRect">
            <a:avLst>
              <a:gd name="adj" fmla="val 7429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Text 1"/>
          <p:cNvSpPr/>
          <p:nvPr/>
        </p:nvSpPr>
        <p:spPr>
          <a:xfrm>
            <a:off x="799624" y="605314"/>
            <a:ext cx="659249" cy="135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ÉVALUATION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719495" y="812602"/>
            <a:ext cx="4894659" cy="417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MODALITÉS D'ÉVALUATION</a:t>
            </a:r>
            <a:endParaRPr lang="en-US" sz="2600" dirty="0"/>
          </a:p>
        </p:txBody>
      </p:sp>
      <p:sp>
        <p:nvSpPr>
          <p:cNvPr id="5" name="Text 3"/>
          <p:cNvSpPr/>
          <p:nvPr/>
        </p:nvSpPr>
        <p:spPr>
          <a:xfrm>
            <a:off x="719495" y="1261586"/>
            <a:ext cx="4067532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QCM FINAL – 40 QUESTIONS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719495" y="1713667"/>
            <a:ext cx="13191411" cy="169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Répartition :</a:t>
            </a:r>
            <a:endParaRPr lang="en-US" sz="10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95" y="1971913"/>
            <a:ext cx="8572500" cy="4805112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865114" y="6928723"/>
            <a:ext cx="4255175" cy="440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45min</a:t>
            </a:r>
            <a:endParaRPr lang="en-US" sz="3450" dirty="0"/>
          </a:p>
        </p:txBody>
      </p:sp>
      <p:sp>
        <p:nvSpPr>
          <p:cNvPr id="9" name="Text 6"/>
          <p:cNvSpPr/>
          <p:nvPr/>
        </p:nvSpPr>
        <p:spPr>
          <a:xfrm>
            <a:off x="3157538" y="7495342"/>
            <a:ext cx="1670328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Durée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8509992" y="6928723"/>
            <a:ext cx="4255175" cy="440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20/40</a:t>
            </a:r>
            <a:endParaRPr lang="en-US" sz="3450" dirty="0"/>
          </a:p>
        </p:txBody>
      </p:sp>
      <p:sp>
        <p:nvSpPr>
          <p:cNvPr id="11" name="Text 8"/>
          <p:cNvSpPr/>
          <p:nvPr/>
        </p:nvSpPr>
        <p:spPr>
          <a:xfrm>
            <a:off x="9802416" y="7495342"/>
            <a:ext cx="1670328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Seuil de réussite</a:t>
            </a:r>
            <a:endParaRPr lang="en-US" sz="1300" dirty="0"/>
          </a:p>
        </p:txBody>
      </p:sp>
      <p:pic>
        <p:nvPicPr>
          <p:cNvPr id="13" name="Image 12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7E15BAA7-F803-7DB5-5B89-F81F998A4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923693"/>
            <a:ext cx="1406604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EEE27D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3" name="Text 1"/>
          <p:cNvSpPr/>
          <p:nvPr/>
        </p:nvSpPr>
        <p:spPr>
          <a:xfrm>
            <a:off x="937498" y="1999298"/>
            <a:ext cx="111918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ÉVALUATION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2313742" y="1931313"/>
            <a:ext cx="1151811" cy="426244"/>
          </a:xfrm>
          <a:prstGeom prst="roundRect">
            <a:avLst>
              <a:gd name="adj" fmla="val 6386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2449830" y="1999298"/>
            <a:ext cx="87963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PRATIQUE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793790" y="2455902"/>
            <a:ext cx="101063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TRAVAIL PRATIQUE (Recommandé)</a:t>
            </a:r>
            <a:endParaRPr lang="en-US" sz="4450" dirty="0"/>
          </a:p>
        </p:txBody>
      </p:sp>
      <p:sp>
        <p:nvSpPr>
          <p:cNvPr id="7" name="Text 5"/>
          <p:cNvSpPr/>
          <p:nvPr/>
        </p:nvSpPr>
        <p:spPr>
          <a:xfrm>
            <a:off x="793790" y="3504843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Analyse de </a:t>
            </a:r>
            <a:r>
              <a:rPr lang="en-US" sz="2200" b="1" dirty="0">
                <a:solidFill>
                  <a:srgbClr val="7EC8E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10 minutes</a:t>
            </a:r>
            <a:r>
              <a:rPr lang="en-US" sz="2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d'un match fourni.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421350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L'apprenant devra :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483155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0" name="Text 8"/>
          <p:cNvSpPr/>
          <p:nvPr/>
        </p:nvSpPr>
        <p:spPr>
          <a:xfrm>
            <a:off x="878860" y="487406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1530906" y="49094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Identifier le système</a:t>
            </a:r>
            <a:endParaRPr lang="en-US" sz="2200" dirty="0"/>
          </a:p>
        </p:txBody>
      </p:sp>
      <p:sp>
        <p:nvSpPr>
          <p:cNvPr id="12" name="Shape 10"/>
          <p:cNvSpPr/>
          <p:nvPr/>
        </p:nvSpPr>
        <p:spPr>
          <a:xfrm>
            <a:off x="7456884" y="483155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3" name="Text 11"/>
          <p:cNvSpPr/>
          <p:nvPr/>
        </p:nvSpPr>
        <p:spPr>
          <a:xfrm>
            <a:off x="7541955" y="487406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650" dirty="0"/>
          </a:p>
        </p:txBody>
      </p:sp>
      <p:sp>
        <p:nvSpPr>
          <p:cNvPr id="14" name="Text 12"/>
          <p:cNvSpPr/>
          <p:nvPr/>
        </p:nvSpPr>
        <p:spPr>
          <a:xfrm>
            <a:off x="8194000" y="49094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Décrire le pressing</a:t>
            </a:r>
            <a:endParaRPr lang="en-US" sz="2200" dirty="0"/>
          </a:p>
        </p:txBody>
      </p:sp>
      <p:sp>
        <p:nvSpPr>
          <p:cNvPr id="15" name="Shape 13"/>
          <p:cNvSpPr/>
          <p:nvPr/>
        </p:nvSpPr>
        <p:spPr>
          <a:xfrm>
            <a:off x="793790" y="579548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6" name="Text 14"/>
          <p:cNvSpPr/>
          <p:nvPr/>
        </p:nvSpPr>
        <p:spPr>
          <a:xfrm>
            <a:off x="878860" y="583799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1530906" y="5873353"/>
            <a:ext cx="31562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Analyser une transition</a:t>
            </a:r>
            <a:endParaRPr lang="en-US" sz="2200" dirty="0"/>
          </a:p>
        </p:txBody>
      </p:sp>
      <p:sp>
        <p:nvSpPr>
          <p:cNvPr id="18" name="Shape 16"/>
          <p:cNvSpPr/>
          <p:nvPr/>
        </p:nvSpPr>
        <p:spPr>
          <a:xfrm>
            <a:off x="7456884" y="579548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9" name="Text 17"/>
          <p:cNvSpPr/>
          <p:nvPr/>
        </p:nvSpPr>
        <p:spPr>
          <a:xfrm>
            <a:off x="7541955" y="583799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</a:t>
            </a:r>
            <a:endParaRPr lang="en-US" sz="2650" dirty="0"/>
          </a:p>
        </p:txBody>
      </p:sp>
      <p:sp>
        <p:nvSpPr>
          <p:cNvPr id="20" name="Text 18"/>
          <p:cNvSpPr/>
          <p:nvPr/>
        </p:nvSpPr>
        <p:spPr>
          <a:xfrm>
            <a:off x="8194000" y="5873353"/>
            <a:ext cx="43874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Rédiger une synthèse structurée</a:t>
            </a:r>
            <a:endParaRPr lang="en-US" sz="2200" dirty="0"/>
          </a:p>
        </p:txBody>
      </p:sp>
      <p:pic>
        <p:nvPicPr>
          <p:cNvPr id="22" name="Image 21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B5C0A1D2-054C-7174-CB3C-20C1DE275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637705"/>
            <a:ext cx="1325047" cy="426244"/>
          </a:xfrm>
          <a:prstGeom prst="roundRect">
            <a:avLst>
              <a:gd name="adj" fmla="val 6386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Text 1"/>
          <p:cNvSpPr/>
          <p:nvPr/>
        </p:nvSpPr>
        <p:spPr>
          <a:xfrm>
            <a:off x="929878" y="1705689"/>
            <a:ext cx="105287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VALIDATION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2154674"/>
            <a:ext cx="77313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VALIDATION DU MODULE</a:t>
            </a:r>
            <a:endParaRPr lang="en-US" sz="4450" dirty="0"/>
          </a:p>
        </p:txBody>
      </p:sp>
      <p:sp>
        <p:nvSpPr>
          <p:cNvPr id="5" name="Shape 3"/>
          <p:cNvSpPr/>
          <p:nvPr/>
        </p:nvSpPr>
        <p:spPr>
          <a:xfrm>
            <a:off x="630436" y="3203615"/>
            <a:ext cx="6571417" cy="3388281"/>
          </a:xfrm>
          <a:prstGeom prst="roundRect">
            <a:avLst>
              <a:gd name="adj" fmla="val 1004"/>
            </a:avLst>
          </a:prstGeom>
          <a:noFill/>
          <a:ln/>
        </p:spPr>
        <p:txBody>
          <a:bodyPr/>
          <a:lstStyle/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1982748" y="34800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En cas de réussite :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982748" y="4061222"/>
            <a:ext cx="6117788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Accès au Module 2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3517080" y="5237977"/>
            <a:ext cx="7369546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61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Maîtrise du logiciel d'analyse vidéo</a:t>
            </a:r>
            <a:endParaRPr lang="en-US" sz="6150" dirty="0"/>
          </a:p>
        </p:txBody>
      </p:sp>
      <p:pic>
        <p:nvPicPr>
          <p:cNvPr id="10" name="Image 9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63E3D670-0EC3-5021-9217-C3E8D14C0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97838"/>
            <a:ext cx="4820007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CONCLUSION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280190" y="1646039"/>
            <a:ext cx="7556421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 Module 1 pose les </a:t>
            </a:r>
            <a:r>
              <a:rPr lang="en-US" sz="1850" b="1" dirty="0">
                <a:solidFill>
                  <a:srgbClr val="7EC8E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bases fondamentales</a:t>
            </a:r>
            <a:r>
              <a:rPr lang="en-US" sz="18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du métier d'analyste vidéo :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280190" y="2543532"/>
            <a:ext cx="7556421" cy="3990737"/>
          </a:xfrm>
          <a:prstGeom prst="roundRect">
            <a:avLst>
              <a:gd name="adj" fmla="val 725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6" name="Shape 3"/>
          <p:cNvSpPr/>
          <p:nvPr/>
        </p:nvSpPr>
        <p:spPr>
          <a:xfrm>
            <a:off x="6280190" y="2543532"/>
            <a:ext cx="7556421" cy="874752"/>
          </a:xfrm>
          <a:prstGeom prst="roundRect">
            <a:avLst>
              <a:gd name="adj" fmla="val 3306"/>
            </a:avLst>
          </a:prstGeom>
          <a:solidFill>
            <a:srgbClr val="E8F4F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7" name="Text 4"/>
          <p:cNvSpPr/>
          <p:nvPr/>
        </p:nvSpPr>
        <p:spPr>
          <a:xfrm>
            <a:off x="6444020" y="2707362"/>
            <a:ext cx="2741057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Compréhension du rôle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280190" y="3418284"/>
            <a:ext cx="7556421" cy="1120616"/>
          </a:xfrm>
          <a:prstGeom prst="rect">
            <a:avLst/>
          </a:prstGeom>
          <a:solidFill>
            <a:srgbClr val="E8F4F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9" name="Shape 6"/>
          <p:cNvSpPr/>
          <p:nvPr/>
        </p:nvSpPr>
        <p:spPr>
          <a:xfrm>
            <a:off x="6280190" y="3418284"/>
            <a:ext cx="7556421" cy="22860"/>
          </a:xfrm>
          <a:prstGeom prst="roundRect">
            <a:avLst>
              <a:gd name="adj" fmla="val 126512"/>
            </a:avLst>
          </a:prstGeom>
          <a:solidFill>
            <a:srgbClr val="CEDAE1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0" name="Shape 7"/>
          <p:cNvSpPr/>
          <p:nvPr/>
        </p:nvSpPr>
        <p:spPr>
          <a:xfrm>
            <a:off x="9817298" y="3188732"/>
            <a:ext cx="481965" cy="481965"/>
          </a:xfrm>
          <a:prstGeom prst="roundRect">
            <a:avLst>
              <a:gd name="adj" fmla="val 6001"/>
            </a:avLst>
          </a:prstGeom>
          <a:solidFill>
            <a:srgbClr val="1B1C1D"/>
          </a:solidFill>
          <a:ln w="22860">
            <a:solidFill>
              <a:srgbClr val="CEDAE1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7790" y="3309223"/>
            <a:ext cx="240983" cy="24098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444020" y="3827978"/>
            <a:ext cx="2602349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Lecture des structures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6280190" y="4538901"/>
            <a:ext cx="7556421" cy="1120616"/>
          </a:xfrm>
          <a:prstGeom prst="rect">
            <a:avLst/>
          </a:prstGeom>
          <a:solidFill>
            <a:srgbClr val="E8F4F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Shape 10"/>
          <p:cNvSpPr/>
          <p:nvPr/>
        </p:nvSpPr>
        <p:spPr>
          <a:xfrm>
            <a:off x="6280190" y="4538901"/>
            <a:ext cx="7556421" cy="22860"/>
          </a:xfrm>
          <a:prstGeom prst="roundRect">
            <a:avLst>
              <a:gd name="adj" fmla="val 126512"/>
            </a:avLst>
          </a:prstGeom>
          <a:solidFill>
            <a:srgbClr val="CEDAE1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5" name="Shape 11"/>
          <p:cNvSpPr/>
          <p:nvPr/>
        </p:nvSpPr>
        <p:spPr>
          <a:xfrm>
            <a:off x="9817298" y="4309348"/>
            <a:ext cx="481965" cy="481965"/>
          </a:xfrm>
          <a:prstGeom prst="roundRect">
            <a:avLst>
              <a:gd name="adj" fmla="val 6001"/>
            </a:avLst>
          </a:prstGeom>
          <a:solidFill>
            <a:srgbClr val="1B1C1D"/>
          </a:solidFill>
          <a:ln w="22860">
            <a:solidFill>
              <a:srgbClr val="CEDAE1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7790" y="4429839"/>
            <a:ext cx="240983" cy="240983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444020" y="4948595"/>
            <a:ext cx="2991326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Analyse des phases de jeu</a:t>
            </a:r>
            <a:endParaRPr lang="en-US" sz="1850" dirty="0"/>
          </a:p>
        </p:txBody>
      </p:sp>
      <p:sp>
        <p:nvSpPr>
          <p:cNvPr id="18" name="Shape 13"/>
          <p:cNvSpPr/>
          <p:nvPr/>
        </p:nvSpPr>
        <p:spPr>
          <a:xfrm>
            <a:off x="6280190" y="5659517"/>
            <a:ext cx="7556421" cy="874752"/>
          </a:xfrm>
          <a:prstGeom prst="rect">
            <a:avLst/>
          </a:prstGeom>
          <a:solidFill>
            <a:srgbClr val="E8F4F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9" name="Shape 14"/>
          <p:cNvSpPr/>
          <p:nvPr/>
        </p:nvSpPr>
        <p:spPr>
          <a:xfrm>
            <a:off x="6280190" y="5659517"/>
            <a:ext cx="7556421" cy="22860"/>
          </a:xfrm>
          <a:prstGeom prst="roundRect">
            <a:avLst>
              <a:gd name="adj" fmla="val 126512"/>
            </a:avLst>
          </a:prstGeom>
          <a:solidFill>
            <a:srgbClr val="CEDAE1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0" name="Shape 15"/>
          <p:cNvSpPr/>
          <p:nvPr/>
        </p:nvSpPr>
        <p:spPr>
          <a:xfrm>
            <a:off x="9817298" y="5429964"/>
            <a:ext cx="481965" cy="481965"/>
          </a:xfrm>
          <a:prstGeom prst="roundRect">
            <a:avLst>
              <a:gd name="adj" fmla="val 6001"/>
            </a:avLst>
          </a:prstGeom>
          <a:solidFill>
            <a:srgbClr val="1B1C1D"/>
          </a:solidFill>
          <a:ln w="22860">
            <a:solidFill>
              <a:srgbClr val="CEDAE1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7790" y="5550456"/>
            <a:ext cx="240983" cy="240983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6444020" y="6069211"/>
            <a:ext cx="3440549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Méthodologie professionnelle</a:t>
            </a:r>
            <a:endParaRPr lang="en-US" sz="1850" dirty="0"/>
          </a:p>
        </p:txBody>
      </p:sp>
      <p:sp>
        <p:nvSpPr>
          <p:cNvPr id="23" name="Text 17"/>
          <p:cNvSpPr/>
          <p:nvPr/>
        </p:nvSpPr>
        <p:spPr>
          <a:xfrm>
            <a:off x="6280190" y="6718578"/>
            <a:ext cx="7556421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Il constitue la </a:t>
            </a:r>
            <a:r>
              <a:rPr lang="en-US" sz="1850" b="1" dirty="0">
                <a:solidFill>
                  <a:srgbClr val="7EC8E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fondation tactique indispensable</a:t>
            </a:r>
            <a:r>
              <a:rPr lang="en-US" sz="18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avant l'apprentissage technique.</a:t>
            </a:r>
            <a:endParaRPr lang="en-US" sz="1850" dirty="0"/>
          </a:p>
        </p:txBody>
      </p:sp>
      <p:pic>
        <p:nvPicPr>
          <p:cNvPr id="25" name="Image 24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04C23B81-A40B-3355-B3D3-8A0FAD7D68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1720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SOMMAIRE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7960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934653"/>
            <a:ext cx="6407944" cy="30480"/>
          </a:xfrm>
          <a:prstGeom prst="rect">
            <a:avLst/>
          </a:prstGeom>
          <a:solidFill>
            <a:srgbClr val="0183B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793790" y="3108960"/>
            <a:ext cx="32942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Présentation du Module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428548" y="257960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02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2934653"/>
            <a:ext cx="6408063" cy="30480"/>
          </a:xfrm>
          <a:prstGeom prst="rect">
            <a:avLst/>
          </a:prstGeom>
          <a:solidFill>
            <a:srgbClr val="0183B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Text 6"/>
          <p:cNvSpPr/>
          <p:nvPr/>
        </p:nvSpPr>
        <p:spPr>
          <a:xfrm>
            <a:off x="7428548" y="3108960"/>
            <a:ext cx="31862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Objectifs pédagogiques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93790" y="3860125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93790" y="4215170"/>
            <a:ext cx="6407944" cy="30480"/>
          </a:xfrm>
          <a:prstGeom prst="rect">
            <a:avLst/>
          </a:prstGeom>
          <a:solidFill>
            <a:srgbClr val="0183B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1" name="Text 9"/>
          <p:cNvSpPr/>
          <p:nvPr/>
        </p:nvSpPr>
        <p:spPr>
          <a:xfrm>
            <a:off x="793790" y="4389477"/>
            <a:ext cx="30097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Organisation générale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428548" y="3860125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428548" y="4215170"/>
            <a:ext cx="6408063" cy="30480"/>
          </a:xfrm>
          <a:prstGeom prst="rect">
            <a:avLst/>
          </a:prstGeom>
          <a:solidFill>
            <a:srgbClr val="0183B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Text 12"/>
          <p:cNvSpPr/>
          <p:nvPr/>
        </p:nvSpPr>
        <p:spPr>
          <a:xfrm>
            <a:off x="7428548" y="4389477"/>
            <a:ext cx="40703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Déroulé semaine par semaine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93790" y="514064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05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93790" y="5495687"/>
            <a:ext cx="6407944" cy="30480"/>
          </a:xfrm>
          <a:prstGeom prst="rect">
            <a:avLst/>
          </a:prstGeom>
          <a:solidFill>
            <a:srgbClr val="0183B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7" name="Text 15"/>
          <p:cNvSpPr/>
          <p:nvPr/>
        </p:nvSpPr>
        <p:spPr>
          <a:xfrm>
            <a:off x="793790" y="5669994"/>
            <a:ext cx="30476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Modalités d'évaluation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428548" y="514064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Prata Light" pitchFamily="34" charset="0"/>
                <a:ea typeface="Prata Light" pitchFamily="34" charset="-122"/>
                <a:cs typeface="Prata Light" pitchFamily="34" charset="-120"/>
              </a:rPr>
              <a:t>06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7428548" y="5495687"/>
            <a:ext cx="6408063" cy="30480"/>
          </a:xfrm>
          <a:prstGeom prst="rect">
            <a:avLst/>
          </a:prstGeom>
          <a:solidFill>
            <a:srgbClr val="0183B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0" name="Text 18"/>
          <p:cNvSpPr/>
          <p:nvPr/>
        </p:nvSpPr>
        <p:spPr>
          <a:xfrm>
            <a:off x="7428548" y="5669994"/>
            <a:ext cx="33106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Conditions de validation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93790" y="644949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24" name="Image 23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6D26405E-790C-A3E8-D373-F4E6F1C18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135499"/>
            <a:ext cx="87519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PRÉSENTATION DU MODULE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4451390" y="2184440"/>
            <a:ext cx="93852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 Module 1 constitue la </a:t>
            </a:r>
            <a:r>
              <a:rPr lang="en-US" sz="22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base fondamentale</a:t>
            </a:r>
            <a:r>
              <a:rPr lang="en-US" sz="2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la formation d'Analyste Vidéo. Avant d'apprendre à utiliser un logiciel d'analyse vidéo, il est indispensable de comprendre :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4451390" y="3800118"/>
            <a:ext cx="9385221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 rôle précis de l'analyste dans un staff technique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Sa relation avec l'entraîneur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Les principaux systèmes de jeu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Les quatre phases fondamentales du football moderne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La méthodologie professionnelle d'observation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451390" y="6186964"/>
            <a:ext cx="93852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Ce module permet de développer une lecture </a:t>
            </a:r>
            <a:r>
              <a:rPr lang="en-US" sz="2200" b="1" dirty="0">
                <a:solidFill>
                  <a:srgbClr val="7EC8E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structurée, rationnelle et professionnelle</a:t>
            </a:r>
            <a:r>
              <a:rPr lang="en-US" sz="2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du jeu.</a:t>
            </a:r>
            <a:endParaRPr lang="en-US" sz="2200" dirty="0"/>
          </a:p>
        </p:txBody>
      </p:sp>
      <p:pic>
        <p:nvPicPr>
          <p:cNvPr id="11" name="Image 10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E476D088-9D80-F703-4E55-B2ED09662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61454" y="1033939"/>
            <a:ext cx="850749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OBJECTIFS PÉDAGOGIQUES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9634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À l'issue des 8 semaines, l'apprenant sera capable de :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814399"/>
            <a:ext cx="4196358" cy="2077164"/>
          </a:xfrm>
          <a:prstGeom prst="roundRect">
            <a:avLst>
              <a:gd name="adj" fmla="val 163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3041213"/>
            <a:ext cx="680442" cy="680442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3228261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0604" y="3948470"/>
            <a:ext cx="3742730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✔</a:t>
            </a:r>
            <a:r>
              <a:rPr lang="en-US" sz="2200" dirty="0">
                <a:solidFill>
                  <a:srgbClr val="0A2A4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Comprendre</a:t>
            </a: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la place de </a:t>
            </a:r>
            <a:r>
              <a:rPr lang="en-US" sz="2200" dirty="0" err="1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l'analyste</a:t>
            </a: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dans un staff</a:t>
            </a:r>
            <a:endParaRPr lang="en-US" sz="2200" dirty="0"/>
          </a:p>
        </p:txBody>
      </p:sp>
      <p:sp>
        <p:nvSpPr>
          <p:cNvPr id="8" name="Shape 4"/>
          <p:cNvSpPr/>
          <p:nvPr/>
        </p:nvSpPr>
        <p:spPr>
          <a:xfrm>
            <a:off x="5216962" y="2814399"/>
            <a:ext cx="4196358" cy="2077164"/>
          </a:xfrm>
          <a:prstGeom prst="roundRect">
            <a:avLst>
              <a:gd name="adj" fmla="val 163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776" y="3041213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0942" y="3228261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43776" y="3948470"/>
            <a:ext cx="3742730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✔</a:t>
            </a:r>
            <a:r>
              <a:rPr lang="en-US" sz="2200" dirty="0">
                <a:solidFill>
                  <a:srgbClr val="0A2A4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Identifier les attentes d'un entraîneur</a:t>
            </a:r>
            <a:endParaRPr lang="en-US" sz="2200" dirty="0"/>
          </a:p>
        </p:txBody>
      </p:sp>
      <p:sp>
        <p:nvSpPr>
          <p:cNvPr id="12" name="Shape 6"/>
          <p:cNvSpPr/>
          <p:nvPr/>
        </p:nvSpPr>
        <p:spPr>
          <a:xfrm>
            <a:off x="9640133" y="2814399"/>
            <a:ext cx="4196358" cy="2077164"/>
          </a:xfrm>
          <a:prstGeom prst="roundRect">
            <a:avLst>
              <a:gd name="adj" fmla="val 163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6948" y="3041213"/>
            <a:ext cx="680442" cy="680442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54114" y="3228261"/>
            <a:ext cx="306110" cy="30611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866948" y="3948470"/>
            <a:ext cx="3742730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✔</a:t>
            </a:r>
            <a:r>
              <a:rPr lang="en-US" sz="2200" dirty="0">
                <a:solidFill>
                  <a:srgbClr val="0A2A4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Analyser les principaux systèmes de jeu</a:t>
            </a:r>
            <a:endParaRPr lang="en-US" sz="2200" dirty="0"/>
          </a:p>
        </p:txBody>
      </p:sp>
      <p:sp>
        <p:nvSpPr>
          <p:cNvPr id="16" name="Shape 8"/>
          <p:cNvSpPr/>
          <p:nvPr/>
        </p:nvSpPr>
        <p:spPr>
          <a:xfrm>
            <a:off x="793790" y="5118378"/>
            <a:ext cx="6407944" cy="2077164"/>
          </a:xfrm>
          <a:prstGeom prst="roundRect">
            <a:avLst>
              <a:gd name="adj" fmla="val 163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604" y="5345192"/>
            <a:ext cx="680442" cy="680442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07770" y="5532239"/>
            <a:ext cx="306110" cy="30611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130498" y="6252448"/>
            <a:ext cx="5734407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✔</a:t>
            </a:r>
            <a:r>
              <a:rPr lang="en-US" sz="2200" dirty="0">
                <a:solidFill>
                  <a:srgbClr val="0A2A4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Segmenter un match selon les 4 phases</a:t>
            </a:r>
            <a:endParaRPr lang="en-US" sz="2200" dirty="0"/>
          </a:p>
        </p:txBody>
      </p:sp>
      <p:sp>
        <p:nvSpPr>
          <p:cNvPr id="20" name="Shape 10"/>
          <p:cNvSpPr/>
          <p:nvPr/>
        </p:nvSpPr>
        <p:spPr>
          <a:xfrm>
            <a:off x="7428548" y="5118378"/>
            <a:ext cx="6407944" cy="2077164"/>
          </a:xfrm>
          <a:prstGeom prst="roundRect">
            <a:avLst>
              <a:gd name="adj" fmla="val 1638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55362" y="5345192"/>
            <a:ext cx="680442" cy="680442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42528" y="5532239"/>
            <a:ext cx="306110" cy="306110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7655362" y="6252448"/>
            <a:ext cx="5954316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✔</a:t>
            </a:r>
            <a:r>
              <a:rPr lang="en-US" sz="2200" dirty="0">
                <a:solidFill>
                  <a:srgbClr val="0A2A4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Structurer une première analyse tactique</a:t>
            </a:r>
            <a:endParaRPr lang="en-US" sz="2200" dirty="0"/>
          </a:p>
        </p:txBody>
      </p:sp>
      <p:pic>
        <p:nvPicPr>
          <p:cNvPr id="26" name="Image 25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23BE0852-54F1-D58E-A114-102CE97FCA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55445"/>
            <a:ext cx="82348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ORGANISATION GÉNÉRALE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630436" y="2704386"/>
            <a:ext cx="4531876" cy="3869650"/>
          </a:xfrm>
          <a:prstGeom prst="roundRect">
            <a:avLst>
              <a:gd name="adj" fmla="val 879"/>
            </a:avLst>
          </a:prstGeom>
          <a:solidFill>
            <a:srgbClr val="1B1C1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4" name="Text 2"/>
          <p:cNvSpPr/>
          <p:nvPr/>
        </p:nvSpPr>
        <p:spPr>
          <a:xfrm>
            <a:off x="857250" y="2931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Durée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57250" y="3512344"/>
            <a:ext cx="4078248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8 semaines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857250" y="4334384"/>
            <a:ext cx="4078248" cy="35957"/>
          </a:xfrm>
          <a:prstGeom prst="rect">
            <a:avLst/>
          </a:prstGeom>
          <a:solidFill>
            <a:srgbClr val="CFCBBF">
              <a:alpha val="50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7" name="Text 5"/>
          <p:cNvSpPr/>
          <p:nvPr/>
        </p:nvSpPr>
        <p:spPr>
          <a:xfrm>
            <a:off x="857250" y="46254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Validation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857250" y="5206603"/>
            <a:ext cx="4078248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≥ 20/40</a:t>
            </a:r>
            <a:r>
              <a:rPr lang="en-US" sz="22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au QCM final pour accéder au Module 2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559981" y="2931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Format</a:t>
            </a:r>
            <a:endParaRPr lang="en-US" sz="22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81" y="3661172"/>
            <a:ext cx="113348" cy="11334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5900142" y="3540681"/>
            <a:ext cx="45246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PDF pédagogique hebdomadaire</a:t>
            </a:r>
            <a:endParaRPr lang="en-US" sz="220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81" y="4469130"/>
            <a:ext cx="113348" cy="11334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900142" y="43486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Vidéo explicative</a:t>
            </a:r>
            <a:endParaRPr lang="en-US" sz="220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81" y="5277088"/>
            <a:ext cx="113348" cy="11334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00142" y="51565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Exercices pratiques</a:t>
            </a:r>
            <a:endParaRPr lang="en-US" sz="22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81" y="6085046"/>
            <a:ext cx="113348" cy="11334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5900142" y="59645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QCM final</a:t>
            </a:r>
            <a:endParaRPr lang="en-US" sz="2200" dirty="0"/>
          </a:p>
        </p:txBody>
      </p:sp>
      <p:pic>
        <p:nvPicPr>
          <p:cNvPr id="20" name="Image 19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DE814EB2-EE77-4E61-A14C-BA6AA8CD6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56830" y="1782842"/>
            <a:ext cx="103190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DÉROULÉ SEMAINE PAR SEMAINE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2256830" y="2831783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7EC8E3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MOIS 1</a:t>
            </a:r>
            <a:r>
              <a:rPr lang="en-US" sz="61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2256830" y="4150162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LE MÉTIER &amp; </a:t>
            </a:r>
            <a:endParaRPr lang="en-US" sz="6150" dirty="0"/>
          </a:p>
        </p:txBody>
      </p:sp>
      <p:sp>
        <p:nvSpPr>
          <p:cNvPr id="6" name="Text 3"/>
          <p:cNvSpPr/>
          <p:nvPr/>
        </p:nvSpPr>
        <p:spPr>
          <a:xfrm>
            <a:off x="2256830" y="5468541"/>
            <a:ext cx="9660493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LA STRUCTURE DU JEU</a:t>
            </a:r>
            <a:endParaRPr lang="en-US" sz="6150" dirty="0"/>
          </a:p>
        </p:txBody>
      </p:sp>
      <p:pic>
        <p:nvPicPr>
          <p:cNvPr id="9" name="Image 8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6E486E05-FE35-FA1C-0F0F-2C5A13F86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48251"/>
            <a:ext cx="861536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EEE27D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3" name="Text 1"/>
          <p:cNvSpPr/>
          <p:nvPr/>
        </p:nvSpPr>
        <p:spPr>
          <a:xfrm>
            <a:off x="937498" y="1323856"/>
            <a:ext cx="57411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MOIS 1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1768673" y="1255871"/>
            <a:ext cx="1193602" cy="426244"/>
          </a:xfrm>
          <a:prstGeom prst="roundRect">
            <a:avLst>
              <a:gd name="adj" fmla="val 6386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1904762" y="1323856"/>
            <a:ext cx="92142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SEMAINE 1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793790" y="1780461"/>
            <a:ext cx="105458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Le rôle de l'analyste vidéo dans un staff</a:t>
            </a:r>
            <a:endParaRPr lang="en-US" sz="4450" dirty="0"/>
          </a:p>
        </p:txBody>
      </p:sp>
      <p:sp>
        <p:nvSpPr>
          <p:cNvPr id="7" name="Text 5"/>
          <p:cNvSpPr/>
          <p:nvPr/>
        </p:nvSpPr>
        <p:spPr>
          <a:xfrm>
            <a:off x="793790" y="3056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Contenu :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3637359"/>
            <a:ext cx="6244709" cy="2131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Organisation d'un staff professionnel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Analyste performance vs analyste adversaire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Missions hebdomadaires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Workflow d'une semaine de match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Éthique et confidentialité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3056215"/>
            <a:ext cx="37807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Compétences développées :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7599521" y="3665696"/>
            <a:ext cx="6244709" cy="868918"/>
          </a:xfrm>
          <a:prstGeom prst="roundRect">
            <a:avLst>
              <a:gd name="adj" fmla="val 16837"/>
            </a:avLst>
          </a:prstGeom>
          <a:solidFill>
            <a:srgbClr val="1B1C1D"/>
          </a:solidFill>
          <a:ln w="3048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041" y="3665696"/>
            <a:ext cx="121920" cy="868918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7948255" y="3922990"/>
            <a:ext cx="40250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Compréhension hiérarchique</a:t>
            </a:r>
            <a:endParaRPr lang="en-US" sz="2200" dirty="0"/>
          </a:p>
        </p:txBody>
      </p:sp>
      <p:sp>
        <p:nvSpPr>
          <p:cNvPr id="13" name="Shape 10"/>
          <p:cNvSpPr/>
          <p:nvPr/>
        </p:nvSpPr>
        <p:spPr>
          <a:xfrm>
            <a:off x="7599521" y="4761428"/>
            <a:ext cx="6244709" cy="868918"/>
          </a:xfrm>
          <a:prstGeom prst="roundRect">
            <a:avLst>
              <a:gd name="adj" fmla="val 16837"/>
            </a:avLst>
          </a:prstGeom>
          <a:solidFill>
            <a:srgbClr val="1B1C1D"/>
          </a:solidFill>
          <a:ln w="3048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041" y="4761428"/>
            <a:ext cx="121920" cy="868918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7948255" y="5018723"/>
            <a:ext cx="32679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Vision organisationnelle</a:t>
            </a:r>
            <a:endParaRPr lang="en-US" sz="2200" dirty="0"/>
          </a:p>
        </p:txBody>
      </p:sp>
      <p:sp>
        <p:nvSpPr>
          <p:cNvPr id="16" name="Shape 12"/>
          <p:cNvSpPr/>
          <p:nvPr/>
        </p:nvSpPr>
        <p:spPr>
          <a:xfrm>
            <a:off x="7599521" y="5857161"/>
            <a:ext cx="6244709" cy="868918"/>
          </a:xfrm>
          <a:prstGeom prst="roundRect">
            <a:avLst>
              <a:gd name="adj" fmla="val 16837"/>
            </a:avLst>
          </a:prstGeom>
          <a:solidFill>
            <a:srgbClr val="1B1C1D"/>
          </a:solidFill>
          <a:ln w="30480">
            <a:solidFill>
              <a:srgbClr val="535455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041" y="5857161"/>
            <a:ext cx="121920" cy="868918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948255" y="6114455"/>
            <a:ext cx="32100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Posture professionnelle</a:t>
            </a:r>
            <a:endParaRPr lang="en-US" sz="2200" dirty="0"/>
          </a:p>
        </p:txBody>
      </p:sp>
      <p:pic>
        <p:nvPicPr>
          <p:cNvPr id="21" name="Image 20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9287D48B-183E-5A02-B1DB-EFCCD951C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9503" y="627221"/>
            <a:ext cx="856893" cy="438388"/>
          </a:xfrm>
          <a:prstGeom prst="roundRect">
            <a:avLst>
              <a:gd name="adj" fmla="val 6175"/>
            </a:avLst>
          </a:prstGeom>
          <a:noFill/>
          <a:ln w="7620">
            <a:solidFill>
              <a:srgbClr val="EEE27D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3" name="Text 1"/>
          <p:cNvSpPr/>
          <p:nvPr/>
        </p:nvSpPr>
        <p:spPr>
          <a:xfrm>
            <a:off x="932378" y="702469"/>
            <a:ext cx="571143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MOIS 1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1759148" y="634841"/>
            <a:ext cx="1203841" cy="423148"/>
          </a:xfrm>
          <a:prstGeom prst="roundRect">
            <a:avLst>
              <a:gd name="adj" fmla="val 6397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1894403" y="702469"/>
            <a:ext cx="93333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SEMAINE 2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789503" y="1155263"/>
            <a:ext cx="8299252" cy="704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Relation Analyste – Entraîneur</a:t>
            </a:r>
            <a:endParaRPr lang="en-US" sz="4400" dirty="0"/>
          </a:p>
        </p:txBody>
      </p:sp>
      <p:sp>
        <p:nvSpPr>
          <p:cNvPr id="7" name="Text 5"/>
          <p:cNvSpPr/>
          <p:nvPr/>
        </p:nvSpPr>
        <p:spPr>
          <a:xfrm>
            <a:off x="789503" y="1949768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Contenu :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503" y="2638663"/>
            <a:ext cx="563880" cy="56388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89503" y="3482935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Attentes d'un coach</a:t>
            </a:r>
            <a:endParaRPr lang="en-US" sz="22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3392" y="2638663"/>
            <a:ext cx="563880" cy="56388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233392" y="3482935"/>
            <a:ext cx="4163497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Adapter son analyse au modèle de jeu</a:t>
            </a:r>
            <a:endParaRPr lang="en-US" sz="22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7281" y="2638663"/>
            <a:ext cx="563880" cy="5638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677281" y="3482935"/>
            <a:ext cx="356830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Importance de la synthèse</a:t>
            </a:r>
            <a:endParaRPr lang="en-US" sz="22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9503" y="4636413"/>
            <a:ext cx="563880" cy="56388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89503" y="5480685"/>
            <a:ext cx="330922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Communication efficace</a:t>
            </a:r>
            <a:endParaRPr lang="en-US" sz="22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33392" y="4636413"/>
            <a:ext cx="563880" cy="563880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5233392" y="5480685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Gestion du feedback</a:t>
            </a:r>
            <a:endParaRPr lang="en-US" sz="2200" dirty="0"/>
          </a:p>
        </p:txBody>
      </p:sp>
      <p:sp>
        <p:nvSpPr>
          <p:cNvPr id="18" name="Shape 11"/>
          <p:cNvSpPr/>
          <p:nvPr/>
        </p:nvSpPr>
        <p:spPr>
          <a:xfrm>
            <a:off x="789503" y="6085403"/>
            <a:ext cx="11692057" cy="1516856"/>
          </a:xfrm>
          <a:prstGeom prst="roundRect">
            <a:avLst>
              <a:gd name="adj" fmla="val 2231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08" y="6428899"/>
            <a:ext cx="281940" cy="225504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1522452" y="6366034"/>
            <a:ext cx="12092940" cy="3599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Exercice :</a:t>
            </a:r>
            <a:r>
              <a:rPr lang="en-US" sz="17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Synthétiser une séquence vidéo en 5 lignes maximum.</a:t>
            </a:r>
            <a:endParaRPr lang="en-US" sz="1750" dirty="0"/>
          </a:p>
        </p:txBody>
      </p:sp>
      <p:sp>
        <p:nvSpPr>
          <p:cNvPr id="21" name="Text 13"/>
          <p:cNvSpPr/>
          <p:nvPr/>
        </p:nvSpPr>
        <p:spPr>
          <a:xfrm>
            <a:off x="1522452" y="6927771"/>
            <a:ext cx="12092940" cy="3599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Objectif :</a:t>
            </a:r>
            <a:r>
              <a:rPr lang="en-US" sz="17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Apprendre à aller à l'essentiel.</a:t>
            </a:r>
            <a:endParaRPr lang="en-US" sz="1750" dirty="0"/>
          </a:p>
        </p:txBody>
      </p:sp>
      <p:pic>
        <p:nvPicPr>
          <p:cNvPr id="24" name="Image 23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18267D10-639C-9B21-32FD-3CD54F07F5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803553"/>
            <a:ext cx="692468" cy="333018"/>
          </a:xfrm>
          <a:prstGeom prst="roundRect">
            <a:avLst>
              <a:gd name="adj" fmla="val 6539"/>
            </a:avLst>
          </a:prstGeom>
          <a:noFill/>
          <a:ln w="7620">
            <a:solidFill>
              <a:srgbClr val="EEE27D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3" name="Text 1"/>
          <p:cNvSpPr/>
          <p:nvPr/>
        </p:nvSpPr>
        <p:spPr>
          <a:xfrm>
            <a:off x="910233" y="865584"/>
            <a:ext cx="459581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EEE27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MOIS 1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1576983" y="811173"/>
            <a:ext cx="970478" cy="317778"/>
          </a:xfrm>
          <a:prstGeom prst="roundRect">
            <a:avLst>
              <a:gd name="adj" fmla="val 6852"/>
            </a:avLst>
          </a:prstGeom>
          <a:solidFill>
            <a:srgbClr val="443D09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3"/>
          <p:cNvSpPr/>
          <p:nvPr/>
        </p:nvSpPr>
        <p:spPr>
          <a:xfrm>
            <a:off x="1685806" y="865584"/>
            <a:ext cx="752832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SEMAINE 3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793790" y="1194554"/>
            <a:ext cx="717458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Introduction aux systèmes de jeu</a:t>
            </a:r>
            <a:endParaRPr lang="en-US" sz="3550" dirty="0"/>
          </a:p>
        </p:txBody>
      </p:sp>
      <p:sp>
        <p:nvSpPr>
          <p:cNvPr id="7" name="Text 5"/>
          <p:cNvSpPr/>
          <p:nvPr/>
        </p:nvSpPr>
        <p:spPr>
          <a:xfrm>
            <a:off x="793790" y="1979176"/>
            <a:ext cx="130428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Systèmes étudiés :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793790" y="2403634"/>
            <a:ext cx="4250769" cy="646390"/>
          </a:xfrm>
          <a:prstGeom prst="roundRect">
            <a:avLst>
              <a:gd name="adj" fmla="val 421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9" name="Text 7"/>
          <p:cNvSpPr/>
          <p:nvPr/>
        </p:nvSpPr>
        <p:spPr>
          <a:xfrm>
            <a:off x="975241" y="2585085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A2A4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4-4-2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5189696" y="2403634"/>
            <a:ext cx="4250888" cy="646390"/>
          </a:xfrm>
          <a:prstGeom prst="roundRect">
            <a:avLst>
              <a:gd name="adj" fmla="val 421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1" name="Text 9"/>
          <p:cNvSpPr/>
          <p:nvPr/>
        </p:nvSpPr>
        <p:spPr>
          <a:xfrm>
            <a:off x="5371148" y="2585085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A2A4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4-3-3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585722" y="2403634"/>
            <a:ext cx="4250888" cy="646390"/>
          </a:xfrm>
          <a:prstGeom prst="roundRect">
            <a:avLst>
              <a:gd name="adj" fmla="val 421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3" name="Text 11"/>
          <p:cNvSpPr/>
          <p:nvPr/>
        </p:nvSpPr>
        <p:spPr>
          <a:xfrm>
            <a:off x="9767173" y="2585085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A2A4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4-2-3-1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793790" y="3195161"/>
            <a:ext cx="6448782" cy="646390"/>
          </a:xfrm>
          <a:prstGeom prst="roundRect">
            <a:avLst>
              <a:gd name="adj" fmla="val 421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5" name="Text 13"/>
          <p:cNvSpPr/>
          <p:nvPr/>
        </p:nvSpPr>
        <p:spPr>
          <a:xfrm>
            <a:off x="975241" y="3376613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A2A4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3-5-2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387709" y="3195161"/>
            <a:ext cx="6448901" cy="646390"/>
          </a:xfrm>
          <a:prstGeom prst="roundRect">
            <a:avLst>
              <a:gd name="adj" fmla="val 421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7" name="Text 15"/>
          <p:cNvSpPr/>
          <p:nvPr/>
        </p:nvSpPr>
        <p:spPr>
          <a:xfrm>
            <a:off x="7569160" y="3376613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A2A4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3-4-3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93790" y="4004786"/>
            <a:ext cx="130428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Analyse pour chaque système :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793790" y="4701421"/>
            <a:ext cx="6448782" cy="941427"/>
          </a:xfrm>
          <a:prstGeom prst="roundRect">
            <a:avLst>
              <a:gd name="adj" fmla="val 11655"/>
            </a:avLst>
          </a:prstGeom>
          <a:solidFill>
            <a:srgbClr val="1B1C1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0" name="Shape 18"/>
          <p:cNvSpPr/>
          <p:nvPr/>
        </p:nvSpPr>
        <p:spPr>
          <a:xfrm>
            <a:off x="793790" y="4678561"/>
            <a:ext cx="6448782" cy="91440"/>
          </a:xfrm>
          <a:prstGeom prst="roundRect">
            <a:avLst>
              <a:gd name="adj" fmla="val 29767"/>
            </a:avLst>
          </a:prstGeom>
          <a:solidFill>
            <a:srgbClr val="F4E883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1" name="Shape 19"/>
          <p:cNvSpPr/>
          <p:nvPr/>
        </p:nvSpPr>
        <p:spPr>
          <a:xfrm>
            <a:off x="3745944" y="4429244"/>
            <a:ext cx="544354" cy="544354"/>
          </a:xfrm>
          <a:prstGeom prst="roundRect">
            <a:avLst>
              <a:gd name="adj" fmla="val 167979"/>
            </a:avLst>
          </a:prstGeom>
          <a:solidFill>
            <a:srgbClr val="F4E883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2" name="Text 20"/>
          <p:cNvSpPr/>
          <p:nvPr/>
        </p:nvSpPr>
        <p:spPr>
          <a:xfrm>
            <a:off x="3909298" y="4565333"/>
            <a:ext cx="217646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1700" dirty="0"/>
          </a:p>
        </p:txBody>
      </p:sp>
      <p:sp>
        <p:nvSpPr>
          <p:cNvPr id="23" name="Text 21"/>
          <p:cNvSpPr/>
          <p:nvPr/>
        </p:nvSpPr>
        <p:spPr>
          <a:xfrm>
            <a:off x="998101" y="5155049"/>
            <a:ext cx="250388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Organisation défensive</a:t>
            </a:r>
            <a:endParaRPr lang="en-US" sz="1750" dirty="0"/>
          </a:p>
        </p:txBody>
      </p:sp>
      <p:sp>
        <p:nvSpPr>
          <p:cNvPr id="24" name="Shape 22"/>
          <p:cNvSpPr/>
          <p:nvPr/>
        </p:nvSpPr>
        <p:spPr>
          <a:xfrm>
            <a:off x="7387709" y="4701421"/>
            <a:ext cx="6448901" cy="941427"/>
          </a:xfrm>
          <a:prstGeom prst="roundRect">
            <a:avLst>
              <a:gd name="adj" fmla="val 11655"/>
            </a:avLst>
          </a:prstGeom>
          <a:solidFill>
            <a:srgbClr val="1B1C1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5" name="Shape 23"/>
          <p:cNvSpPr/>
          <p:nvPr/>
        </p:nvSpPr>
        <p:spPr>
          <a:xfrm>
            <a:off x="7387709" y="4678561"/>
            <a:ext cx="6448901" cy="91440"/>
          </a:xfrm>
          <a:prstGeom prst="roundRect">
            <a:avLst>
              <a:gd name="adj" fmla="val 29767"/>
            </a:avLst>
          </a:prstGeom>
          <a:solidFill>
            <a:srgbClr val="F4E883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6" name="Shape 24"/>
          <p:cNvSpPr/>
          <p:nvPr/>
        </p:nvSpPr>
        <p:spPr>
          <a:xfrm>
            <a:off x="10339983" y="4429244"/>
            <a:ext cx="544354" cy="544354"/>
          </a:xfrm>
          <a:prstGeom prst="roundRect">
            <a:avLst>
              <a:gd name="adj" fmla="val 167979"/>
            </a:avLst>
          </a:prstGeom>
          <a:solidFill>
            <a:srgbClr val="F4E883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7" name="Text 25"/>
          <p:cNvSpPr/>
          <p:nvPr/>
        </p:nvSpPr>
        <p:spPr>
          <a:xfrm>
            <a:off x="10503337" y="4565333"/>
            <a:ext cx="217646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1700" dirty="0"/>
          </a:p>
        </p:txBody>
      </p:sp>
      <p:sp>
        <p:nvSpPr>
          <p:cNvPr id="28" name="Text 26"/>
          <p:cNvSpPr/>
          <p:nvPr/>
        </p:nvSpPr>
        <p:spPr>
          <a:xfrm>
            <a:off x="7592020" y="5155049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Animation offensive</a:t>
            </a:r>
            <a:endParaRPr lang="en-US" sz="1750" dirty="0"/>
          </a:p>
        </p:txBody>
      </p:sp>
      <p:sp>
        <p:nvSpPr>
          <p:cNvPr id="29" name="Shape 27"/>
          <p:cNvSpPr/>
          <p:nvPr/>
        </p:nvSpPr>
        <p:spPr>
          <a:xfrm>
            <a:off x="793790" y="6060162"/>
            <a:ext cx="6448782" cy="941427"/>
          </a:xfrm>
          <a:prstGeom prst="roundRect">
            <a:avLst>
              <a:gd name="adj" fmla="val 11655"/>
            </a:avLst>
          </a:prstGeom>
          <a:solidFill>
            <a:srgbClr val="1B1C1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0" name="Shape 28"/>
          <p:cNvSpPr/>
          <p:nvPr/>
        </p:nvSpPr>
        <p:spPr>
          <a:xfrm>
            <a:off x="793790" y="6037302"/>
            <a:ext cx="6448782" cy="91440"/>
          </a:xfrm>
          <a:prstGeom prst="roundRect">
            <a:avLst>
              <a:gd name="adj" fmla="val 29767"/>
            </a:avLst>
          </a:prstGeom>
          <a:solidFill>
            <a:srgbClr val="F4E883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1" name="Shape 29"/>
          <p:cNvSpPr/>
          <p:nvPr/>
        </p:nvSpPr>
        <p:spPr>
          <a:xfrm>
            <a:off x="3745944" y="5787985"/>
            <a:ext cx="544354" cy="544354"/>
          </a:xfrm>
          <a:prstGeom prst="roundRect">
            <a:avLst>
              <a:gd name="adj" fmla="val 167979"/>
            </a:avLst>
          </a:prstGeom>
          <a:solidFill>
            <a:srgbClr val="F4E883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2" name="Text 30"/>
          <p:cNvSpPr/>
          <p:nvPr/>
        </p:nvSpPr>
        <p:spPr>
          <a:xfrm>
            <a:off x="3909298" y="5924074"/>
            <a:ext cx="217646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1700" dirty="0"/>
          </a:p>
        </p:txBody>
      </p:sp>
      <p:sp>
        <p:nvSpPr>
          <p:cNvPr id="33" name="Text 31"/>
          <p:cNvSpPr/>
          <p:nvPr/>
        </p:nvSpPr>
        <p:spPr>
          <a:xfrm>
            <a:off x="998101" y="6513790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Forces</a:t>
            </a:r>
            <a:endParaRPr lang="en-US" sz="1750" dirty="0"/>
          </a:p>
        </p:txBody>
      </p:sp>
      <p:sp>
        <p:nvSpPr>
          <p:cNvPr id="34" name="Shape 32"/>
          <p:cNvSpPr/>
          <p:nvPr/>
        </p:nvSpPr>
        <p:spPr>
          <a:xfrm>
            <a:off x="7387709" y="6060162"/>
            <a:ext cx="6448901" cy="941427"/>
          </a:xfrm>
          <a:prstGeom prst="roundRect">
            <a:avLst>
              <a:gd name="adj" fmla="val 11655"/>
            </a:avLst>
          </a:prstGeom>
          <a:solidFill>
            <a:srgbClr val="1B1C1D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5" name="Shape 33"/>
          <p:cNvSpPr/>
          <p:nvPr/>
        </p:nvSpPr>
        <p:spPr>
          <a:xfrm>
            <a:off x="7387709" y="6037302"/>
            <a:ext cx="6448901" cy="91440"/>
          </a:xfrm>
          <a:prstGeom prst="roundRect">
            <a:avLst>
              <a:gd name="adj" fmla="val 29767"/>
            </a:avLst>
          </a:prstGeom>
          <a:solidFill>
            <a:srgbClr val="F4E883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6" name="Shape 34"/>
          <p:cNvSpPr/>
          <p:nvPr/>
        </p:nvSpPr>
        <p:spPr>
          <a:xfrm>
            <a:off x="10339983" y="5787985"/>
            <a:ext cx="544354" cy="544354"/>
          </a:xfrm>
          <a:prstGeom prst="roundRect">
            <a:avLst>
              <a:gd name="adj" fmla="val 167979"/>
            </a:avLst>
          </a:prstGeom>
          <a:solidFill>
            <a:srgbClr val="F4E883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7" name="Text 35"/>
          <p:cNvSpPr/>
          <p:nvPr/>
        </p:nvSpPr>
        <p:spPr>
          <a:xfrm>
            <a:off x="10503337" y="5924074"/>
            <a:ext cx="217646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4</a:t>
            </a:r>
            <a:endParaRPr lang="en-US" sz="1700" dirty="0"/>
          </a:p>
        </p:txBody>
      </p:sp>
      <p:sp>
        <p:nvSpPr>
          <p:cNvPr id="38" name="Text 36"/>
          <p:cNvSpPr/>
          <p:nvPr/>
        </p:nvSpPr>
        <p:spPr>
          <a:xfrm>
            <a:off x="7592020" y="6513790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Limites</a:t>
            </a:r>
            <a:endParaRPr lang="en-US" sz="1750" dirty="0"/>
          </a:p>
        </p:txBody>
      </p:sp>
      <p:sp>
        <p:nvSpPr>
          <p:cNvPr id="39" name="Text 37"/>
          <p:cNvSpPr/>
          <p:nvPr/>
        </p:nvSpPr>
        <p:spPr>
          <a:xfrm>
            <a:off x="793790" y="7164824"/>
            <a:ext cx="130428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Compétence développée :</a:t>
            </a:r>
            <a:r>
              <a:rPr lang="en-US" sz="14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400" dirty="0">
                <a:solidFill>
                  <a:srgbClr val="7EC8E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Identifier une structure de base.</a:t>
            </a:r>
            <a:endParaRPr lang="en-US" sz="1400" dirty="0"/>
          </a:p>
        </p:txBody>
      </p:sp>
      <p:pic>
        <p:nvPicPr>
          <p:cNvPr id="42" name="Image 41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C5856261-B156-5941-CE95-725B5908A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1583" y="7378286"/>
            <a:ext cx="1836417" cy="7117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684</Words>
  <Application>Microsoft Macintosh PowerPoint</Application>
  <PresentationFormat>Personnalisé</PresentationFormat>
  <Paragraphs>208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Raleway</vt:lpstr>
      <vt:lpstr>Arial</vt:lpstr>
      <vt:lpstr>Prata Light</vt:lpstr>
      <vt:lpstr>Prata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Slim AYACHE</cp:lastModifiedBy>
  <cp:revision>2</cp:revision>
  <dcterms:created xsi:type="dcterms:W3CDTF">2026-03-04T20:41:46Z</dcterms:created>
  <dcterms:modified xsi:type="dcterms:W3CDTF">2026-03-04T21:01:30Z</dcterms:modified>
</cp:coreProperties>
</file>